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488" r:id="rId6"/>
    <p:sldId id="486" r:id="rId7"/>
    <p:sldId id="318" r:id="rId8"/>
    <p:sldId id="381" r:id="rId9"/>
    <p:sldId id="489" r:id="rId10"/>
    <p:sldId id="510" r:id="rId11"/>
    <p:sldId id="509" r:id="rId12"/>
    <p:sldId id="511" r:id="rId13"/>
    <p:sldId id="512" r:id="rId14"/>
    <p:sldId id="521" r:id="rId15"/>
    <p:sldId id="306" r:id="rId16"/>
    <p:sldId id="308" r:id="rId17"/>
    <p:sldId id="315" r:id="rId18"/>
    <p:sldId id="424" r:id="rId19"/>
    <p:sldId id="425" r:id="rId20"/>
    <p:sldId id="357" r:id="rId21"/>
    <p:sldId id="26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9299" autoAdjust="0"/>
  </p:normalViewPr>
  <p:slideViewPr>
    <p:cSldViewPr snapToGrid="0">
      <p:cViewPr>
        <p:scale>
          <a:sx n="80" d="100"/>
          <a:sy n="80" d="100"/>
        </p:scale>
        <p:origin x="528" y="-408"/>
      </p:cViewPr>
      <p:guideLst>
        <p:guide orient="horz" pos="22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真实法庭环境下基于多阶段案例表征学习的法律判决预测</a:t>
            </a:r>
            <a:endParaRPr lang="zh-CN" altLang="en-US"/>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Times New Roman Regular" panose="02020603050405020304" charset="0"/>
                <a:cs typeface="Times New Roman Regular" panose="02020603050405020304" charset="0"/>
                <a:sym typeface="+mn-ea"/>
              </a:rPr>
              <a:t>根据所使用的多任务学习框架的不同（例如，完全共享（FS）或共享私有模型（SP）），来自模态编码者的表示的数量有所不同。在FS变量中，为了优化所有三个任务，获得了两种表示：一种表示文本，另一种表示表情。然而，对于SP模型，可以得到六种编码表示。三个</a:t>
            </a:r>
            <a:r>
              <a:rPr lang="zh-CN" altLang="en-US">
                <a:latin typeface="Times New Roman Regular" panose="02020603050405020304" charset="0"/>
                <a:cs typeface="Times New Roman Regular" panose="02020603050405020304" charset="0"/>
                <a:sym typeface="+mn-ea"/>
              </a:rPr>
              <a:t>用于文本</a:t>
            </a:r>
            <a:r>
              <a:rPr lang="en-US" altLang="zh-CN">
                <a:latin typeface="Times New Roman Regular" panose="02020603050405020304" charset="0"/>
                <a:cs typeface="Times New Roman Regular" panose="02020603050405020304" charset="0"/>
                <a:sym typeface="+mn-ea"/>
              </a:rPr>
              <a:t>和剩下的用于表情符号，构成三个任务中每个任务的一对文本表情符号表示</a:t>
            </a:r>
            <a:r>
              <a:rPr lang="zh-CN" altLang="en-US">
                <a:latin typeface="Times New Roman Regular" panose="02020603050405020304" charset="0"/>
                <a:cs typeface="Times New Roman Regular" panose="02020603050405020304" charset="0"/>
                <a:sym typeface="+mn-ea"/>
              </a:rPr>
              <a:t>。</a:t>
            </a:r>
            <a:endParaRPr lang="zh-CN" altLang="en-US">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a:latin typeface="Times New Roman Regular" panose="02020603050405020304" charset="0"/>
                <a:cs typeface="Times New Roman Regular" panose="02020603050405020304" charset="0"/>
                <a:sym typeface="+mn-ea"/>
              </a:rPr>
              <a:t>我们使用</a:t>
            </a:r>
            <a:r>
              <a:rPr lang="zh-CN">
                <a:latin typeface="Times New Roman Regular" panose="02020603050405020304" charset="0"/>
                <a:cs typeface="Times New Roman Regular" panose="02020603050405020304" charset="0"/>
                <a:sym typeface="+mn-ea"/>
              </a:rPr>
              <a:t>门控</a:t>
            </a:r>
            <a:r>
              <a:rPr>
                <a:latin typeface="Times New Roman Regular" panose="02020603050405020304" charset="0"/>
                <a:cs typeface="Times New Roman Regular" panose="02020603050405020304" charset="0"/>
                <a:sym typeface="+mn-ea"/>
              </a:rPr>
              <a:t>机制来控制要传递到下一层的两个向量的权重</a:t>
            </a:r>
            <a:r>
              <a:rPr lang="zh-CN">
                <a:latin typeface="Times New Roman Regular" panose="02020603050405020304" charset="0"/>
                <a:cs typeface="Times New Roman Regular" panose="02020603050405020304" charset="0"/>
                <a:sym typeface="+mn-ea"/>
              </a:rPr>
              <a:t>。</a:t>
            </a:r>
            <a:endParaRPr lang="zh-CN">
              <a:latin typeface="Times New Roman Regular" panose="02020603050405020304" charset="0"/>
              <a:cs typeface="Times New Roman Regular" panose="02020603050405020304" charset="0"/>
              <a:sym typeface="+mn-ea"/>
            </a:endParaRPr>
          </a:p>
          <a:p>
            <a:r>
              <a:rPr lang="zh-CN">
                <a:latin typeface="Times New Roman Regular" panose="02020603050405020304" charset="0"/>
                <a:cs typeface="Times New Roman Regular" panose="02020603050405020304" charset="0"/>
                <a:sym typeface="+mn-ea"/>
              </a:rPr>
              <a:t>加法后，我们得到C𝑗作为</a:t>
            </a:r>
            <a:r>
              <a:rPr lang="en-US" altLang="zh-CN">
                <a:latin typeface="Times New Roman Regular" panose="02020603050405020304" charset="0"/>
                <a:cs typeface="Times New Roman Regular" panose="02020603050405020304" charset="0"/>
                <a:sym typeface="+mn-ea"/>
              </a:rPr>
              <a:t>claim</a:t>
            </a:r>
            <a:r>
              <a:rPr lang="zh-CN">
                <a:latin typeface="Times New Roman Regular" panose="02020603050405020304" charset="0"/>
                <a:cs typeface="Times New Roman Regular" panose="02020603050405020304" charset="0"/>
                <a:sym typeface="+mn-ea"/>
              </a:rPr>
              <a:t>表示</a:t>
            </a:r>
            <a:endParaRPr lang="zh-CN">
              <a:latin typeface="Times New Roman Regular" panose="02020603050405020304" charset="0"/>
              <a:cs typeface="Times New Roman Regular" panose="02020603050405020304" charset="0"/>
              <a:sym typeface="+mn-ea"/>
            </a:endParaRPr>
          </a:p>
          <a:p>
            <a:r>
              <a:rPr lang="zh-CN">
                <a:latin typeface="Times New Roman Regular" panose="02020603050405020304" charset="0"/>
                <a:cs typeface="Times New Roman Regular" panose="02020603050405020304" charset="0"/>
                <a:sym typeface="+mn-ea"/>
              </a:rPr>
              <a:t>如上所述，在一种情况下有多个索赔是常见的，并且无论它们是否成立都不是相对独立的，有必要对索赔之间的依赖性进行建模。从技术上讲，我们使用自我注意机制来捕捉索赔之间的关系</a:t>
            </a:r>
            <a:endParaRPr lang="zh-CN">
              <a:latin typeface="Times New Roman Regular" panose="02020603050405020304" charset="0"/>
              <a:cs typeface="Times New Roman Regular" panose="02020603050405020304" charset="0"/>
              <a:sym typeface="+mn-ea"/>
            </a:endParaRPr>
          </a:p>
          <a:p>
            <a:r>
              <a:rPr lang="zh-CN">
                <a:latin typeface="Times New Roman Regular" panose="02020603050405020304" charset="0"/>
                <a:cs typeface="Times New Roman Regular" panose="02020603050405020304" charset="0"/>
                <a:sym typeface="+mn-ea"/>
              </a:rPr>
              <a:t>此外，我们还采用了多跳(𝑇) 在我们的模型中，前一跳的输出被视为下一跳的输入。以前的工作已经证明，在内存网络中使用多跳可以帮助学习文本的深层抽象</a:t>
            </a:r>
            <a:endParaRPr lang="zh-CN">
              <a:latin typeface="Times New Roman Regular" panose="02020603050405020304" charset="0"/>
              <a:cs typeface="Times New Roman Regular" panose="02020603050405020304" charset="0"/>
              <a:sym typeface="+mn-ea"/>
            </a:endParaRPr>
          </a:p>
          <a:p>
            <a:endParaRPr 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a:latin typeface="Times New Roman Regular" panose="02020603050405020304" charset="0"/>
                <a:cs typeface="Times New Roman Regular" panose="02020603050405020304" charset="0"/>
                <a:sym typeface="+mn-ea"/>
              </a:rPr>
              <a:t>我们使用</a:t>
            </a:r>
            <a:r>
              <a:rPr lang="zh-CN">
                <a:latin typeface="Times New Roman Regular" panose="02020603050405020304" charset="0"/>
                <a:cs typeface="Times New Roman Regular" panose="02020603050405020304" charset="0"/>
                <a:sym typeface="+mn-ea"/>
              </a:rPr>
              <a:t>门控</a:t>
            </a:r>
            <a:r>
              <a:rPr>
                <a:latin typeface="Times New Roman Regular" panose="02020603050405020304" charset="0"/>
                <a:cs typeface="Times New Roman Regular" panose="02020603050405020304" charset="0"/>
                <a:sym typeface="+mn-ea"/>
              </a:rPr>
              <a:t>机制来控制要传递到下一层的两个向量的权重</a:t>
            </a:r>
            <a:r>
              <a:rPr lang="zh-CN">
                <a:latin typeface="Times New Roman Regular" panose="02020603050405020304" charset="0"/>
                <a:cs typeface="Times New Roman Regular" panose="02020603050405020304" charset="0"/>
                <a:sym typeface="+mn-ea"/>
              </a:rPr>
              <a:t>。</a:t>
            </a:r>
            <a:endParaRPr lang="zh-CN">
              <a:latin typeface="Times New Roman Regular" panose="02020603050405020304" charset="0"/>
              <a:cs typeface="Times New Roman Regular" panose="02020603050405020304" charset="0"/>
              <a:sym typeface="+mn-ea"/>
            </a:endParaRPr>
          </a:p>
          <a:p>
            <a:r>
              <a:rPr lang="zh-CN">
                <a:latin typeface="Times New Roman Regular" panose="02020603050405020304" charset="0"/>
                <a:cs typeface="Times New Roman Regular" panose="02020603050405020304" charset="0"/>
                <a:sym typeface="+mn-ea"/>
              </a:rPr>
              <a:t>加法后，我们得到C𝑗作为</a:t>
            </a:r>
            <a:r>
              <a:rPr lang="en-US" altLang="zh-CN">
                <a:latin typeface="Times New Roman Regular" panose="02020603050405020304" charset="0"/>
                <a:cs typeface="Times New Roman Regular" panose="02020603050405020304" charset="0"/>
                <a:sym typeface="+mn-ea"/>
              </a:rPr>
              <a:t>claim</a:t>
            </a:r>
            <a:r>
              <a:rPr lang="zh-CN">
                <a:latin typeface="Times New Roman Regular" panose="02020603050405020304" charset="0"/>
                <a:cs typeface="Times New Roman Regular" panose="02020603050405020304" charset="0"/>
                <a:sym typeface="+mn-ea"/>
              </a:rPr>
              <a:t>表示</a:t>
            </a:r>
            <a:endParaRPr lang="zh-CN">
              <a:latin typeface="Times New Roman Regular" panose="02020603050405020304" charset="0"/>
              <a:cs typeface="Times New Roman Regular" panose="02020603050405020304" charset="0"/>
              <a:sym typeface="+mn-ea"/>
            </a:endParaRPr>
          </a:p>
          <a:p>
            <a:r>
              <a:rPr lang="zh-CN">
                <a:latin typeface="Times New Roman Regular" panose="02020603050405020304" charset="0"/>
                <a:cs typeface="Times New Roman Regular" panose="02020603050405020304" charset="0"/>
                <a:sym typeface="+mn-ea"/>
              </a:rPr>
              <a:t>如上所述，在一种情况下有多个索赔是常见的，并且无论它们是否成立都不是相对独立的，有必要对索赔之间的依赖性进行建模。从技术上讲，我们使用自我注意机制来捕捉索赔之间的关系</a:t>
            </a:r>
            <a:endParaRPr lang="zh-CN">
              <a:latin typeface="Times New Roman Regular" panose="02020603050405020304" charset="0"/>
              <a:cs typeface="Times New Roman Regular" panose="02020603050405020304" charset="0"/>
              <a:sym typeface="+mn-ea"/>
            </a:endParaRPr>
          </a:p>
          <a:p>
            <a:endParaRPr 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Multi-task learning methods（</a:t>
            </a:r>
            <a:r>
              <a:rPr lang="en-US" altLang="zh-CN"/>
              <a:t>MTL</a:t>
            </a:r>
            <a:r>
              <a:rPr lang="zh-CN" altLang="en-US"/>
              <a:t>）</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不同输入类型的司法事实的结果比较</a:t>
            </a:r>
            <a:endParaRPr lang="zh-CN" altLang="en-US"/>
          </a:p>
          <a:p>
            <a:r>
              <a:rPr lang="zh-CN" altLang="en-US"/>
              <a:t>夫妻债务   利益纠纷</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图4描绘了两组在消耗时间和判断质量方面相对于测试用例增加的变化曲线</a:t>
            </a:r>
            <a:endParaRPr lang="en-US" altLang="zh-CN"/>
          </a:p>
          <a:p>
            <a:r>
              <a:rPr lang="en-US" altLang="zh-CN"/>
              <a:t>表6显示了具有1到6个内存跃点的模型的性能，其中MSJudge MTL（t）表示我们的模型使用𝑡记忆商店。结果表明，具有3个内存跳数的模型达到了最佳结果，然后随着跳数的增加而开始减少，这可能是由于随着模型复杂性的增加失去了通用性</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法律判断预测（LJP）是法律人工智能的一项重要任务。</a:t>
            </a:r>
            <a:r>
              <a:rPr lang="zh-CN" altLang="en-US"/>
              <a:t>申诉信息提取，法庭辩论阶段，预测阶段</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以往的研究方法是在一个伪环境中，通过法官总结案例叙述作为预测判决的输入，而在真实的法庭环境中忽略关键案例生命周期信息可能会威胁到案例逻辑的表达质量和预测的正确性。</a:t>
            </a:r>
            <a:endParaRPr lang="en-US" altLang="zh-CN"/>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a:t>我们确定了在识别TAs时考虑推特人的感知和情绪状态的必要性</a:t>
            </a:r>
            <a:endParaRPr lang="en-US" altLang="zh-CN" sz="100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a:latin typeface="Times New Roman Regular" panose="02020603050405020304" charset="0"/>
                <a:cs typeface="Times New Roman Regular" panose="02020603050405020304" charset="0"/>
                <a:sym typeface="+mn-ea"/>
              </a:rPr>
              <a:t>为了加强话语中词与词之间的关联，我们运用注意机制来获取信息</a:t>
            </a:r>
            <a:r>
              <a:rPr lang="en-US">
                <a:latin typeface="Times New Roman Regular" panose="02020603050405020304" charset="0"/>
                <a:cs typeface="Times New Roman Regular" panose="02020603050405020304" charset="0"/>
                <a:sym typeface="+mn-ea"/>
              </a:rPr>
              <a:t>U</a:t>
            </a:r>
            <a:r>
              <a:rPr>
                <a:latin typeface="Times New Roman Regular" panose="02020603050405020304" charset="0"/>
                <a:cs typeface="Times New Roman Regular" panose="02020603050405020304" charset="0"/>
                <a:sym typeface="+mn-ea"/>
              </a:rPr>
              <a:t>𝑖, 它可以被解释为一种话语的局部表征</a:t>
            </a:r>
            <a:endParaRPr>
              <a:latin typeface="Times New Roman Regular" panose="02020603050405020304" charset="0"/>
              <a:cs typeface="Times New Roman Regular" panose="02020603050405020304" charset="0"/>
              <a:sym typeface="+mn-ea"/>
            </a:endParaRPr>
          </a:p>
          <a:p>
            <a:r>
              <a:rPr lang="zh-CN" altLang="en-US">
                <a:latin typeface="Times New Roman Regular" panose="02020603050405020304" charset="0"/>
                <a:cs typeface="Times New Roman Regular" panose="02020603050405020304" charset="0"/>
                <a:sym typeface="+mn-ea"/>
              </a:rPr>
              <a:t>为了在对话中表现全球语境，我们使用双向LSTM对话语之间的依赖性进行编码，以获得话语的全球表征，即U𝑖.</a:t>
            </a:r>
            <a:endParaRPr lang="zh-CN" altLang="en-US">
              <a:latin typeface="Times New Roman Regular" panose="02020603050405020304" charset="0"/>
              <a:cs typeface="Times New Roman Regular" panose="02020603050405020304" charset="0"/>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2" Type="http://schemas.openxmlformats.org/officeDocument/2006/relationships/notesSlide" Target="../notesSlides/notesSlide10.xml"/><Relationship Id="rId11" Type="http://schemas.openxmlformats.org/officeDocument/2006/relationships/slideLayout" Target="../slideLayouts/slideLayout2.xml"/><Relationship Id="rId10" Type="http://schemas.openxmlformats.org/officeDocument/2006/relationships/image" Target="../media/image50.pn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xml"/><Relationship Id="rId7" Type="http://schemas.openxmlformats.org/officeDocument/2006/relationships/image" Target="../media/image56.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5.png"/><Relationship Id="rId1"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4" Type="http://schemas.openxmlformats.org/officeDocument/2006/relationships/notesSlide" Target="../notesSlides/notesSlide7.xml"/><Relationship Id="rId13" Type="http://schemas.openxmlformats.org/officeDocument/2006/relationships/slideLayout" Target="../slideLayouts/slideLayout2.xml"/><Relationship Id="rId12" Type="http://schemas.openxmlformats.org/officeDocument/2006/relationships/image" Target="../media/image26.png"/><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5" Type="http://schemas.openxmlformats.org/officeDocument/2006/relationships/notesSlide" Target="../notesSlides/notesSlide9.xml"/><Relationship Id="rId14" Type="http://schemas.openxmlformats.org/officeDocument/2006/relationships/slideLayout" Target="../slideLayouts/slideLayout2.xml"/><Relationship Id="rId13" Type="http://schemas.openxmlformats.org/officeDocument/2006/relationships/image" Target="../media/image41.png"/><Relationship Id="rId12" Type="http://schemas.openxmlformats.org/officeDocument/2006/relationships/image" Target="../media/image40.png"/><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620625" cy="1107996"/>
            <a:chOff x="0" y="-53985"/>
            <a:chExt cx="12620625"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288145" y="286375"/>
              <a:ext cx="3332480" cy="64516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      </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1791335" cy="337185"/>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330510" y="72722"/>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647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3644" y="1567856"/>
            <a:ext cx="11944160" cy="119888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Legal Judgment Prediction with Multi-Stage CaseRepresentation Learning in the Real Court Setting</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4995" y="6007735"/>
            <a:ext cx="1437005" cy="850265"/>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289560" y="5554980"/>
            <a:ext cx="11213465" cy="460375"/>
          </a:xfrm>
          <a:prstGeom prst="rect">
            <a:avLst/>
          </a:prstGeom>
        </p:spPr>
        <p:txBody>
          <a:bodyPr wrap="square">
            <a:spAutoFit/>
          </a:bodyPr>
          <a:lstStyle/>
          <a:p>
            <a:pPr algn="ctr"/>
            <a:r>
              <a:rPr lang="zh-CN" altLang="en-US"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SIGIR-2021)</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756951" y="5497199"/>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截屏2022-01-10 下午4.05.58"/>
          <p:cNvPicPr>
            <a:picLocks noChangeAspect="1"/>
          </p:cNvPicPr>
          <p:nvPr/>
        </p:nvPicPr>
        <p:blipFill>
          <a:blip r:embed="rId7"/>
          <a:stretch>
            <a:fillRect/>
          </a:stretch>
        </p:blipFill>
        <p:spPr>
          <a:xfrm>
            <a:off x="1091565" y="2766695"/>
            <a:ext cx="10058400" cy="2680335"/>
          </a:xfrm>
          <a:prstGeom prst="rect">
            <a:avLst/>
          </a:prstGeom>
        </p:spPr>
      </p:pic>
      <p:sp>
        <p:nvSpPr>
          <p:cNvPr id="5" name="文本框 4"/>
          <p:cNvSpPr txBox="1"/>
          <p:nvPr/>
        </p:nvSpPr>
        <p:spPr>
          <a:xfrm>
            <a:off x="123825" y="6123305"/>
            <a:ext cx="6269355" cy="337185"/>
          </a:xfrm>
          <a:prstGeom prst="rect">
            <a:avLst/>
          </a:prstGeom>
          <a:noFill/>
        </p:spPr>
        <p:txBody>
          <a:bodyPr wrap="square" rtlCol="0" anchor="t">
            <a:spAutoFit/>
          </a:bodyPr>
          <a:p>
            <a:r>
              <a:rPr lang="zh-CN" altLang="en-US" sz="1600">
                <a:solidFill>
                  <a:srgbClr val="FF0000"/>
                </a:solidFill>
                <a:latin typeface="Times New Roman Regular" panose="02020603050405020304" charset="0"/>
                <a:cs typeface="Times New Roman Regular" panose="02020603050405020304" charset="0"/>
              </a:rPr>
              <a:t>https://github.com/mly-nlp/LJP-MSJudge</a:t>
            </a:r>
            <a:endParaRPr lang="zh-CN" altLang="en-US" sz="1600">
              <a:solidFill>
                <a:srgbClr val="FF0000"/>
              </a:solidFill>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Debate-to-Claim   Debate-to-Fact   Fact-to-Claim</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descr="截屏2022-01-10 下午8.43.49"/>
          <p:cNvPicPr>
            <a:picLocks noChangeAspect="1"/>
          </p:cNvPicPr>
          <p:nvPr/>
        </p:nvPicPr>
        <p:blipFill>
          <a:blip r:embed="rId1"/>
          <a:stretch>
            <a:fillRect/>
          </a:stretch>
        </p:blipFill>
        <p:spPr>
          <a:xfrm>
            <a:off x="0" y="1332865"/>
            <a:ext cx="4656455" cy="2021840"/>
          </a:xfrm>
          <a:prstGeom prst="rect">
            <a:avLst/>
          </a:prstGeom>
        </p:spPr>
      </p:pic>
      <p:sp>
        <p:nvSpPr>
          <p:cNvPr id="4" name="圆角矩形 3"/>
          <p:cNvSpPr/>
          <p:nvPr/>
        </p:nvSpPr>
        <p:spPr>
          <a:xfrm>
            <a:off x="76200" y="1658620"/>
            <a:ext cx="3103245" cy="1696720"/>
          </a:xfrm>
          <a:prstGeom prst="round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p:nvPr/>
        </p:nvCxnSpPr>
        <p:spPr>
          <a:xfrm>
            <a:off x="1465580" y="3354705"/>
            <a:ext cx="0" cy="35369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图片 2" descr="截屏2022-01-10 下午9.13.05"/>
          <p:cNvPicPr>
            <a:picLocks noChangeAspect="1"/>
          </p:cNvPicPr>
          <p:nvPr/>
        </p:nvPicPr>
        <p:blipFill>
          <a:blip r:embed="rId2"/>
          <a:stretch>
            <a:fillRect/>
          </a:stretch>
        </p:blipFill>
        <p:spPr>
          <a:xfrm>
            <a:off x="76200" y="4117340"/>
            <a:ext cx="6163310" cy="2289175"/>
          </a:xfrm>
          <a:prstGeom prst="rect">
            <a:avLst/>
          </a:prstGeom>
        </p:spPr>
      </p:pic>
      <p:pic>
        <p:nvPicPr>
          <p:cNvPr id="5" name="图片 4" descr="截屏2022-01-10 下午9.14.16"/>
          <p:cNvPicPr>
            <a:picLocks noChangeAspect="1"/>
          </p:cNvPicPr>
          <p:nvPr/>
        </p:nvPicPr>
        <p:blipFill>
          <a:blip r:embed="rId3"/>
          <a:stretch>
            <a:fillRect/>
          </a:stretch>
        </p:blipFill>
        <p:spPr>
          <a:xfrm>
            <a:off x="9325610" y="1080135"/>
            <a:ext cx="2653665" cy="558800"/>
          </a:xfrm>
          <a:prstGeom prst="rect">
            <a:avLst/>
          </a:prstGeom>
        </p:spPr>
      </p:pic>
      <p:pic>
        <p:nvPicPr>
          <p:cNvPr id="9" name="图片 8" descr="截屏2022-01-10 下午9.14.31"/>
          <p:cNvPicPr>
            <a:picLocks noChangeAspect="1"/>
          </p:cNvPicPr>
          <p:nvPr/>
        </p:nvPicPr>
        <p:blipFill>
          <a:blip r:embed="rId4"/>
          <a:stretch>
            <a:fillRect/>
          </a:stretch>
        </p:blipFill>
        <p:spPr>
          <a:xfrm>
            <a:off x="6873240" y="1213485"/>
            <a:ext cx="2032000" cy="342900"/>
          </a:xfrm>
          <a:prstGeom prst="rect">
            <a:avLst/>
          </a:prstGeom>
        </p:spPr>
      </p:pic>
      <p:pic>
        <p:nvPicPr>
          <p:cNvPr id="22" name="图片 21" descr="截屏2022-01-10 下午9.16.08"/>
          <p:cNvPicPr>
            <a:picLocks noChangeAspect="1"/>
          </p:cNvPicPr>
          <p:nvPr/>
        </p:nvPicPr>
        <p:blipFill>
          <a:blip r:embed="rId5"/>
          <a:srcRect t="3020" r="42363"/>
          <a:stretch>
            <a:fillRect/>
          </a:stretch>
        </p:blipFill>
        <p:spPr>
          <a:xfrm>
            <a:off x="7452995" y="1657350"/>
            <a:ext cx="2474595" cy="1470660"/>
          </a:xfrm>
          <a:prstGeom prst="rect">
            <a:avLst/>
          </a:prstGeom>
        </p:spPr>
      </p:pic>
      <p:pic>
        <p:nvPicPr>
          <p:cNvPr id="23" name="图片 22" descr="截屏2022-01-10 下午9.17.00"/>
          <p:cNvPicPr>
            <a:picLocks noChangeAspect="1"/>
          </p:cNvPicPr>
          <p:nvPr/>
        </p:nvPicPr>
        <p:blipFill>
          <a:blip r:embed="rId6"/>
          <a:stretch>
            <a:fillRect/>
          </a:stretch>
        </p:blipFill>
        <p:spPr>
          <a:xfrm>
            <a:off x="10744835" y="2061845"/>
            <a:ext cx="495300" cy="406400"/>
          </a:xfrm>
          <a:prstGeom prst="rect">
            <a:avLst/>
          </a:prstGeom>
        </p:spPr>
      </p:pic>
      <p:pic>
        <p:nvPicPr>
          <p:cNvPr id="24" name="图片 23" descr="截屏2022-01-10 下午9.17.44"/>
          <p:cNvPicPr>
            <a:picLocks noChangeAspect="1"/>
          </p:cNvPicPr>
          <p:nvPr/>
        </p:nvPicPr>
        <p:blipFill>
          <a:blip r:embed="rId7"/>
          <a:srcRect t="5063"/>
          <a:stretch>
            <a:fillRect/>
          </a:stretch>
        </p:blipFill>
        <p:spPr>
          <a:xfrm>
            <a:off x="7687310" y="3354705"/>
            <a:ext cx="2308860" cy="1515745"/>
          </a:xfrm>
          <a:prstGeom prst="rect">
            <a:avLst/>
          </a:prstGeom>
        </p:spPr>
      </p:pic>
      <p:pic>
        <p:nvPicPr>
          <p:cNvPr id="25" name="图片 24" descr="截屏2022-01-10 下午9.18.09"/>
          <p:cNvPicPr>
            <a:picLocks noChangeAspect="1"/>
          </p:cNvPicPr>
          <p:nvPr/>
        </p:nvPicPr>
        <p:blipFill>
          <a:blip r:embed="rId8"/>
          <a:stretch>
            <a:fillRect/>
          </a:stretch>
        </p:blipFill>
        <p:spPr>
          <a:xfrm>
            <a:off x="10859135" y="3708400"/>
            <a:ext cx="381000" cy="355600"/>
          </a:xfrm>
          <a:prstGeom prst="rect">
            <a:avLst/>
          </a:prstGeom>
        </p:spPr>
      </p:pic>
      <p:pic>
        <p:nvPicPr>
          <p:cNvPr id="26" name="图片 25" descr="截屏2022-01-10 下午9.20.38"/>
          <p:cNvPicPr>
            <a:picLocks noChangeAspect="1"/>
          </p:cNvPicPr>
          <p:nvPr/>
        </p:nvPicPr>
        <p:blipFill>
          <a:blip r:embed="rId9"/>
          <a:stretch>
            <a:fillRect/>
          </a:stretch>
        </p:blipFill>
        <p:spPr>
          <a:xfrm>
            <a:off x="7775575" y="5097145"/>
            <a:ext cx="2152015" cy="1602105"/>
          </a:xfrm>
          <a:prstGeom prst="rect">
            <a:avLst/>
          </a:prstGeom>
        </p:spPr>
      </p:pic>
      <p:pic>
        <p:nvPicPr>
          <p:cNvPr id="27" name="图片 26" descr="截屏2022-01-10 下午9.20.53"/>
          <p:cNvPicPr>
            <a:picLocks noChangeAspect="1"/>
          </p:cNvPicPr>
          <p:nvPr/>
        </p:nvPicPr>
        <p:blipFill>
          <a:blip r:embed="rId10"/>
          <a:stretch>
            <a:fillRect/>
          </a:stretch>
        </p:blipFill>
        <p:spPr>
          <a:xfrm>
            <a:off x="10871835" y="5543550"/>
            <a:ext cx="355600" cy="3429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Fusion</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descr="截屏2022-01-10 下午8.43.49"/>
          <p:cNvPicPr>
            <a:picLocks noChangeAspect="1"/>
          </p:cNvPicPr>
          <p:nvPr/>
        </p:nvPicPr>
        <p:blipFill>
          <a:blip r:embed="rId1"/>
          <a:stretch>
            <a:fillRect/>
          </a:stretch>
        </p:blipFill>
        <p:spPr>
          <a:xfrm>
            <a:off x="0" y="1332865"/>
            <a:ext cx="4656455" cy="2021840"/>
          </a:xfrm>
          <a:prstGeom prst="rect">
            <a:avLst/>
          </a:prstGeom>
        </p:spPr>
      </p:pic>
      <p:sp>
        <p:nvSpPr>
          <p:cNvPr id="4" name="圆角矩形 3"/>
          <p:cNvSpPr/>
          <p:nvPr/>
        </p:nvSpPr>
        <p:spPr>
          <a:xfrm>
            <a:off x="2391410" y="1332865"/>
            <a:ext cx="2265680" cy="1601470"/>
          </a:xfrm>
          <a:prstGeom prst="round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a:endCxn id="8" idx="0"/>
          </p:cNvCxnSpPr>
          <p:nvPr/>
        </p:nvCxnSpPr>
        <p:spPr>
          <a:xfrm flipH="1">
            <a:off x="2745105" y="2934335"/>
            <a:ext cx="876300" cy="5397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图片 7" descr="截屏2022-01-10 下午9.22.25"/>
          <p:cNvPicPr>
            <a:picLocks noChangeAspect="1"/>
          </p:cNvPicPr>
          <p:nvPr/>
        </p:nvPicPr>
        <p:blipFill>
          <a:blip r:embed="rId2"/>
          <a:stretch>
            <a:fillRect/>
          </a:stretch>
        </p:blipFill>
        <p:spPr>
          <a:xfrm>
            <a:off x="735965" y="3474085"/>
            <a:ext cx="4018280" cy="3570605"/>
          </a:xfrm>
          <a:prstGeom prst="rect">
            <a:avLst/>
          </a:prstGeom>
        </p:spPr>
      </p:pic>
      <p:pic>
        <p:nvPicPr>
          <p:cNvPr id="11" name="图片 10" descr="截屏2022-01-10 下午9.24.17"/>
          <p:cNvPicPr>
            <a:picLocks noChangeAspect="1"/>
          </p:cNvPicPr>
          <p:nvPr/>
        </p:nvPicPr>
        <p:blipFill>
          <a:blip r:embed="rId3"/>
          <a:stretch>
            <a:fillRect/>
          </a:stretch>
        </p:blipFill>
        <p:spPr>
          <a:xfrm>
            <a:off x="5847715" y="1332865"/>
            <a:ext cx="5739765" cy="1638300"/>
          </a:xfrm>
          <a:prstGeom prst="rect">
            <a:avLst/>
          </a:prstGeom>
        </p:spPr>
      </p:pic>
      <p:pic>
        <p:nvPicPr>
          <p:cNvPr id="12" name="图片 11" descr="截屏2022-01-10 下午9.25.04"/>
          <p:cNvPicPr>
            <a:picLocks noChangeAspect="1"/>
          </p:cNvPicPr>
          <p:nvPr/>
        </p:nvPicPr>
        <p:blipFill>
          <a:blip r:embed="rId4"/>
          <a:stretch>
            <a:fillRect/>
          </a:stretch>
        </p:blipFill>
        <p:spPr>
          <a:xfrm>
            <a:off x="5669915" y="3354705"/>
            <a:ext cx="6095365" cy="825500"/>
          </a:xfrm>
          <a:prstGeom prst="rect">
            <a:avLst/>
          </a:prstGeom>
        </p:spPr>
      </p:pic>
      <p:pic>
        <p:nvPicPr>
          <p:cNvPr id="3" name="图片 2" descr="截屏2022-01-12 下午2.46.14"/>
          <p:cNvPicPr>
            <a:picLocks noChangeAspect="1"/>
          </p:cNvPicPr>
          <p:nvPr/>
        </p:nvPicPr>
        <p:blipFill>
          <a:blip r:embed="rId5"/>
          <a:stretch>
            <a:fillRect/>
          </a:stretch>
        </p:blipFill>
        <p:spPr>
          <a:xfrm>
            <a:off x="5941695" y="4620895"/>
            <a:ext cx="3623310" cy="603885"/>
          </a:xfrm>
          <a:prstGeom prst="rect">
            <a:avLst/>
          </a:prstGeom>
        </p:spPr>
      </p:pic>
      <p:pic>
        <p:nvPicPr>
          <p:cNvPr id="5" name="图片 4" descr="截屏2022-01-12 下午2.46.45"/>
          <p:cNvPicPr>
            <a:picLocks noChangeAspect="1"/>
          </p:cNvPicPr>
          <p:nvPr/>
        </p:nvPicPr>
        <p:blipFill>
          <a:blip r:embed="rId6"/>
          <a:stretch>
            <a:fillRect/>
          </a:stretch>
        </p:blipFill>
        <p:spPr>
          <a:xfrm>
            <a:off x="11106150" y="4731385"/>
            <a:ext cx="659130" cy="383540"/>
          </a:xfrm>
          <a:prstGeom prst="rect">
            <a:avLst/>
          </a:prstGeom>
        </p:spPr>
      </p:pic>
      <p:pic>
        <p:nvPicPr>
          <p:cNvPr id="9" name="图片 8" descr="截屏2022-01-12 下午2.47.15"/>
          <p:cNvPicPr>
            <a:picLocks noChangeAspect="1"/>
          </p:cNvPicPr>
          <p:nvPr/>
        </p:nvPicPr>
        <p:blipFill>
          <a:blip r:embed="rId7"/>
          <a:stretch>
            <a:fillRect/>
          </a:stretch>
        </p:blipFill>
        <p:spPr>
          <a:xfrm>
            <a:off x="5964555" y="5542915"/>
            <a:ext cx="5506085" cy="98869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Fusion</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descr="截屏2022-01-10 下午8.43.49"/>
          <p:cNvPicPr>
            <a:picLocks noChangeAspect="1"/>
          </p:cNvPicPr>
          <p:nvPr/>
        </p:nvPicPr>
        <p:blipFill>
          <a:blip r:embed="rId1"/>
          <a:stretch>
            <a:fillRect/>
          </a:stretch>
        </p:blipFill>
        <p:spPr>
          <a:xfrm>
            <a:off x="0" y="1332865"/>
            <a:ext cx="4656455" cy="2021840"/>
          </a:xfrm>
          <a:prstGeom prst="rect">
            <a:avLst/>
          </a:prstGeom>
        </p:spPr>
      </p:pic>
      <p:sp>
        <p:nvSpPr>
          <p:cNvPr id="4" name="圆角矩形 3"/>
          <p:cNvSpPr/>
          <p:nvPr/>
        </p:nvSpPr>
        <p:spPr>
          <a:xfrm>
            <a:off x="2391410" y="1332865"/>
            <a:ext cx="2265680" cy="1601470"/>
          </a:xfrm>
          <a:prstGeom prst="round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a:endCxn id="8" idx="0"/>
          </p:cNvCxnSpPr>
          <p:nvPr/>
        </p:nvCxnSpPr>
        <p:spPr>
          <a:xfrm flipH="1">
            <a:off x="2745105" y="2934335"/>
            <a:ext cx="876300" cy="5397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图片 7" descr="截屏2022-01-10 下午9.22.25"/>
          <p:cNvPicPr>
            <a:picLocks noChangeAspect="1"/>
          </p:cNvPicPr>
          <p:nvPr/>
        </p:nvPicPr>
        <p:blipFill>
          <a:blip r:embed="rId2"/>
          <a:stretch>
            <a:fillRect/>
          </a:stretch>
        </p:blipFill>
        <p:spPr>
          <a:xfrm>
            <a:off x="735965" y="3474085"/>
            <a:ext cx="4018280" cy="3570605"/>
          </a:xfrm>
          <a:prstGeom prst="rect">
            <a:avLst/>
          </a:prstGeom>
        </p:spPr>
      </p:pic>
      <p:pic>
        <p:nvPicPr>
          <p:cNvPr id="15" name="图片 14" descr="截屏2022-01-12 下午2.49.49"/>
          <p:cNvPicPr>
            <a:picLocks noChangeAspect="1"/>
          </p:cNvPicPr>
          <p:nvPr/>
        </p:nvPicPr>
        <p:blipFill>
          <a:blip r:embed="rId3"/>
          <a:stretch>
            <a:fillRect/>
          </a:stretch>
        </p:blipFill>
        <p:spPr>
          <a:xfrm>
            <a:off x="5940425" y="2980690"/>
            <a:ext cx="6115685" cy="896620"/>
          </a:xfrm>
          <a:prstGeom prst="rect">
            <a:avLst/>
          </a:prstGeom>
        </p:spPr>
      </p:pic>
      <p:pic>
        <p:nvPicPr>
          <p:cNvPr id="16" name="图片 15" descr="截屏2022-01-12 下午2.50.05"/>
          <p:cNvPicPr>
            <a:picLocks noChangeAspect="1"/>
          </p:cNvPicPr>
          <p:nvPr/>
        </p:nvPicPr>
        <p:blipFill>
          <a:blip r:embed="rId4"/>
          <a:stretch>
            <a:fillRect/>
          </a:stretch>
        </p:blipFill>
        <p:spPr>
          <a:xfrm>
            <a:off x="6783070" y="4700270"/>
            <a:ext cx="4787900" cy="539750"/>
          </a:xfrm>
          <a:prstGeom prst="rect">
            <a:avLst/>
          </a:prstGeom>
        </p:spPr>
      </p:pic>
      <p:pic>
        <p:nvPicPr>
          <p:cNvPr id="17" name="图片 16" descr="截屏2022-01-12 下午7.49.33"/>
          <p:cNvPicPr>
            <a:picLocks noChangeAspect="1"/>
          </p:cNvPicPr>
          <p:nvPr/>
        </p:nvPicPr>
        <p:blipFill>
          <a:blip r:embed="rId5"/>
          <a:stretch>
            <a:fillRect/>
          </a:stretch>
        </p:blipFill>
        <p:spPr>
          <a:xfrm>
            <a:off x="6297295" y="1955165"/>
            <a:ext cx="5758815" cy="60388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2-01-11 下午2.39.09"/>
          <p:cNvPicPr>
            <a:picLocks noChangeAspect="1"/>
          </p:cNvPicPr>
          <p:nvPr/>
        </p:nvPicPr>
        <p:blipFill>
          <a:blip r:embed="rId1"/>
          <a:srcRect t="1135"/>
          <a:stretch>
            <a:fillRect/>
          </a:stretch>
        </p:blipFill>
        <p:spPr>
          <a:xfrm>
            <a:off x="0" y="1925320"/>
            <a:ext cx="6857365" cy="4736465"/>
          </a:xfrm>
          <a:prstGeom prst="rect">
            <a:avLst/>
          </a:prstGeom>
        </p:spPr>
      </p:pic>
      <p:pic>
        <p:nvPicPr>
          <p:cNvPr id="5" name="图片 4" descr="截屏2022-01-11 下午2.39.33"/>
          <p:cNvPicPr>
            <a:picLocks noChangeAspect="1"/>
          </p:cNvPicPr>
          <p:nvPr/>
        </p:nvPicPr>
        <p:blipFill>
          <a:blip r:embed="rId2"/>
          <a:stretch>
            <a:fillRect/>
          </a:stretch>
        </p:blipFill>
        <p:spPr>
          <a:xfrm>
            <a:off x="6678930" y="2648585"/>
            <a:ext cx="5513070" cy="22917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2-01-11 下午2.40.07"/>
          <p:cNvPicPr>
            <a:picLocks noChangeAspect="1"/>
          </p:cNvPicPr>
          <p:nvPr/>
        </p:nvPicPr>
        <p:blipFill>
          <a:blip r:embed="rId1"/>
          <a:stretch>
            <a:fillRect/>
          </a:stretch>
        </p:blipFill>
        <p:spPr>
          <a:xfrm>
            <a:off x="1640840" y="1898015"/>
            <a:ext cx="8634095" cy="435483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2-01-11 下午2.40.35"/>
          <p:cNvPicPr>
            <a:picLocks noChangeAspect="1"/>
          </p:cNvPicPr>
          <p:nvPr/>
        </p:nvPicPr>
        <p:blipFill>
          <a:blip r:embed="rId1"/>
          <a:stretch>
            <a:fillRect/>
          </a:stretch>
        </p:blipFill>
        <p:spPr>
          <a:xfrm>
            <a:off x="2720340" y="1376045"/>
            <a:ext cx="6560820" cy="54057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2-01-11 下午2.41.06"/>
          <p:cNvPicPr>
            <a:picLocks noChangeAspect="1"/>
          </p:cNvPicPr>
          <p:nvPr/>
        </p:nvPicPr>
        <p:blipFill>
          <a:blip r:embed="rId1"/>
          <a:stretch>
            <a:fillRect/>
          </a:stretch>
        </p:blipFill>
        <p:spPr>
          <a:xfrm>
            <a:off x="0" y="2076450"/>
            <a:ext cx="6971030" cy="4488180"/>
          </a:xfrm>
          <a:prstGeom prst="rect">
            <a:avLst/>
          </a:prstGeom>
        </p:spPr>
      </p:pic>
      <p:pic>
        <p:nvPicPr>
          <p:cNvPr id="5" name="图片 4" descr="截屏2022-01-11 下午2.41.32"/>
          <p:cNvPicPr>
            <a:picLocks noChangeAspect="1"/>
          </p:cNvPicPr>
          <p:nvPr/>
        </p:nvPicPr>
        <p:blipFill>
          <a:blip r:embed="rId2"/>
          <a:stretch>
            <a:fillRect/>
          </a:stretch>
        </p:blipFill>
        <p:spPr>
          <a:xfrm>
            <a:off x="6802120" y="3328035"/>
            <a:ext cx="5389880" cy="13379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2-01-11 下午2.41.56"/>
          <p:cNvPicPr>
            <a:picLocks noChangeAspect="1"/>
          </p:cNvPicPr>
          <p:nvPr/>
        </p:nvPicPr>
        <p:blipFill>
          <a:blip r:embed="rId1"/>
          <a:stretch>
            <a:fillRect/>
          </a:stretch>
        </p:blipFill>
        <p:spPr>
          <a:xfrm>
            <a:off x="567690" y="1684655"/>
            <a:ext cx="11056620" cy="517334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smtClean="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332740" y="1845945"/>
            <a:ext cx="11366500" cy="4154170"/>
          </a:xfrm>
          <a:prstGeom prst="rect">
            <a:avLst/>
          </a:prstGeom>
          <a:noFill/>
        </p:spPr>
        <p:txBody>
          <a:bodyPr wrap="square" rtlCol="0" anchor="t">
            <a:spAutoFit/>
          </a:bodyPr>
          <a:p>
            <a:r>
              <a:rPr lang="en-US" altLang="zh-CN" sz="16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Performing case life-cycle admissibility inspection over court debate can be practically useful to assist the judges to adjudicate cases. In this work, we introduce a novel and challenging dataset addressing the life-cycle case representation technique. An end-to-end framework MSJudge is proposed which is in a manner of multi-task learning process. The empirical findings validate our hypothesis that joint learning with auxiliary task can improve the performance over state-of-the-art approaches. Additionally, MSJudge can more accurately characterize the interactions among claims, fact and debate for judgment prediction, achieving significant improvements over strong state-of-the-art baselines. Moreover, the user study conducted with judges and law school students shows the neural predictions can also be interpretable and easily observed, and thus enhancing the trial efficiency and judgment quality.</a:t>
            </a:r>
            <a:endParaRPr sz="24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tx1"/>
                </a:solidFill>
                <a:effectLst/>
              </a:rPr>
              <a:t>Thanks</a:t>
            </a:r>
            <a:endParaRPr lang="zh-CN" altLang="en-US" sz="8000" b="0" dirty="0">
              <a:solidFill>
                <a:schemeClr val="tx1"/>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p:cNvSpPr txBox="1"/>
          <p:nvPr/>
        </p:nvSpPr>
        <p:spPr>
          <a:xfrm>
            <a:off x="5734788" y="2184084"/>
            <a:ext cx="3657600" cy="255333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38423"/>
            <a:ext cx="10515600" cy="482946"/>
          </a:xfrm>
        </p:spPr>
        <p:txBody>
          <a:bodyPr/>
          <a:lstStyle/>
          <a:p>
            <a:r>
              <a:rPr lang="en-US" altLang="zh-CN" sz="3200">
                <a:solidFill>
                  <a:schemeClr val="accent1">
                    <a:lumMod val="50000"/>
                  </a:schemeClr>
                </a:solidFill>
                <a:latin typeface="Times New Roman" panose="02020603050405020304" pitchFamily="18" charset="0"/>
                <a:ea typeface="楷体" panose="02010609060101010101" pitchFamily="49" charset="-122"/>
                <a:sym typeface="+mn-ea"/>
              </a:rPr>
              <a:t>Introduction</a:t>
            </a:r>
            <a:endParaRPr lang="zh-CN" altLang="en-US" dirty="0"/>
          </a:p>
        </p:txBody>
      </p:sp>
      <p:pic>
        <p:nvPicPr>
          <p:cNvPr id="3" name="图片 2" descr="截屏2022-01-10 下午4.08.15"/>
          <p:cNvPicPr>
            <a:picLocks noChangeAspect="1"/>
          </p:cNvPicPr>
          <p:nvPr/>
        </p:nvPicPr>
        <p:blipFill>
          <a:blip r:embed="rId1"/>
          <a:srcRect t="13927"/>
          <a:stretch>
            <a:fillRect/>
          </a:stretch>
        </p:blipFill>
        <p:spPr>
          <a:xfrm>
            <a:off x="382270" y="1683385"/>
            <a:ext cx="11427460" cy="43649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29863"/>
            <a:ext cx="10515600" cy="482946"/>
          </a:xfrm>
        </p:spPr>
        <p:txBody>
          <a:bodyPr/>
          <a:lstStyle/>
          <a:p>
            <a:r>
              <a:rPr lang="en-US" altLang="zh-CN" sz="3200">
                <a:solidFill>
                  <a:schemeClr val="accent1">
                    <a:lumMod val="50000"/>
                  </a:schemeClr>
                </a:solidFill>
                <a:latin typeface="Times New Roman" panose="02020603050405020304" pitchFamily="18" charset="0"/>
                <a:ea typeface="楷体" panose="02010609060101010101" pitchFamily="49" charset="-122"/>
                <a:sym typeface="+mn-ea"/>
              </a:rPr>
              <a:t>Introduction</a:t>
            </a:r>
            <a:endParaRPr lang="zh-CN" altLang="en-US" dirty="0"/>
          </a:p>
        </p:txBody>
      </p:sp>
      <p:pic>
        <p:nvPicPr>
          <p:cNvPr id="5" name="图片 4" descr="截屏2022-01-10 下午8.31.57"/>
          <p:cNvPicPr>
            <a:picLocks noChangeAspect="1"/>
          </p:cNvPicPr>
          <p:nvPr/>
        </p:nvPicPr>
        <p:blipFill>
          <a:blip r:embed="rId1"/>
          <a:stretch>
            <a:fillRect/>
          </a:stretch>
        </p:blipFill>
        <p:spPr>
          <a:xfrm>
            <a:off x="371475" y="1929765"/>
            <a:ext cx="11653520" cy="407225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8541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254635" y="1611630"/>
            <a:ext cx="11238865" cy="4431030"/>
          </a:xfrm>
          <a:prstGeom prst="rect">
            <a:avLst/>
          </a:prstGeom>
          <a:noFill/>
        </p:spPr>
        <p:txBody>
          <a:bodyPr wrap="square" rtlCol="0" anchor="t">
            <a:spAutoFit/>
          </a:bodyPr>
          <a:p>
            <a:endParaRPr lang="zh-CN" altLang="en-US">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sym typeface="+mn-ea"/>
              </a:rPr>
              <a:t>•</a:t>
            </a:r>
            <a:r>
              <a:rPr lang="zh-CN" altLang="en-US">
                <a:latin typeface="Times New Roman Regular" panose="02020603050405020304" charset="0"/>
                <a:cs typeface="Times New Roman Regular" panose="02020603050405020304" charset="0"/>
                <a:sym typeface="+mn-ea"/>
              </a:rPr>
              <a:t> </a:t>
            </a:r>
            <a:r>
              <a:rPr sz="2400">
                <a:latin typeface="Times New Roman Regular" panose="02020603050405020304" charset="0"/>
                <a:cs typeface="Times New Roman Regular" panose="02020603050405020304" charset="0"/>
                <a:sym typeface="+mn-ea"/>
              </a:rPr>
              <a:t>We take a concrete step towards augmenting judicial decision making by investigating a novel task of judgment prediction through the </a:t>
            </a:r>
            <a:r>
              <a:rPr sz="2400">
                <a:solidFill>
                  <a:srgbClr val="FF0000"/>
                </a:solidFill>
                <a:latin typeface="Times New Roman Regular" panose="02020603050405020304" charset="0"/>
                <a:cs typeface="Times New Roman Regular" panose="02020603050405020304" charset="0"/>
                <a:sym typeface="+mn-ea"/>
              </a:rPr>
              <a:t>case life-cycle data</a:t>
            </a:r>
            <a:r>
              <a:rPr sz="2400">
                <a:latin typeface="Times New Roman Regular" panose="02020603050405020304" charset="0"/>
                <a:cs typeface="Times New Roman Regular" panose="02020603050405020304" charset="0"/>
                <a:sym typeface="+mn-ea"/>
              </a:rPr>
              <a:t> , which is essential for the practical use of AI techniques in a real court setting. </a:t>
            </a:r>
            <a:endParaRPr sz="2400">
              <a:latin typeface="Times New Roman Regular" panose="02020603050405020304" charset="0"/>
              <a:cs typeface="Times New Roman Regular" panose="02020603050405020304" charset="0"/>
              <a:sym typeface="+mn-ea"/>
            </a:endParaRPr>
          </a:p>
          <a:p>
            <a:endParaRPr sz="2400">
              <a:latin typeface="Times New Roman Regular" panose="02020603050405020304" charset="0"/>
              <a:cs typeface="Times New Roman Regular" panose="02020603050405020304" charset="0"/>
              <a:sym typeface="+mn-ea"/>
            </a:endParaRPr>
          </a:p>
          <a:p>
            <a:r>
              <a:rPr lang="zh-CN" altLang="en-US" sz="24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We propose an end-to-end framework called </a:t>
            </a:r>
            <a:r>
              <a:rPr sz="2400">
                <a:solidFill>
                  <a:srgbClr val="FF0000"/>
                </a:solidFill>
                <a:latin typeface="Times New Roman Regular" panose="02020603050405020304" charset="0"/>
                <a:cs typeface="Times New Roman Regular" panose="02020603050405020304" charset="0"/>
              </a:rPr>
              <a:t>MSJudge</a:t>
            </a:r>
            <a:r>
              <a:rPr sz="2400">
                <a:latin typeface="Times New Roman Regular" panose="02020603050405020304" charset="0"/>
                <a:cs typeface="Times New Roman Regular" panose="02020603050405020304" charset="0"/>
              </a:rPr>
              <a:t> that operates in a manner of multi-task supervision with multi-stage representation learning. The proposed model enables to address the judgment prediction by exploring and visualizing the interactions/mutual effect between “debate and fact”, “fact and claim” and “across claims”.It summons a practical scenario for legal judgement automation.</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endParaRPr lang="zh-CN" altLang="en-US" sz="2400">
              <a:latin typeface="Times New Roman Regular" panose="02020603050405020304" charset="0"/>
              <a:cs typeface="Times New Roman Regular" panose="02020603050405020304"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1081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4" name="图片 3" descr="截屏2022-01-10 下午8.32.55"/>
          <p:cNvPicPr>
            <a:picLocks noChangeAspect="1"/>
          </p:cNvPicPr>
          <p:nvPr/>
        </p:nvPicPr>
        <p:blipFill>
          <a:blip r:embed="rId1"/>
          <a:stretch>
            <a:fillRect/>
          </a:stretch>
        </p:blipFill>
        <p:spPr>
          <a:xfrm>
            <a:off x="289560" y="1437640"/>
            <a:ext cx="11612245" cy="49333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Problem Formulation</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descr="截屏2022-01-10 下午8.34.26"/>
          <p:cNvPicPr>
            <a:picLocks noChangeAspect="1"/>
          </p:cNvPicPr>
          <p:nvPr/>
        </p:nvPicPr>
        <p:blipFill>
          <a:blip r:embed="rId1"/>
          <a:stretch>
            <a:fillRect/>
          </a:stretch>
        </p:blipFill>
        <p:spPr>
          <a:xfrm>
            <a:off x="195580" y="2145665"/>
            <a:ext cx="6679565" cy="3047365"/>
          </a:xfrm>
          <a:prstGeom prst="rect">
            <a:avLst/>
          </a:prstGeom>
        </p:spPr>
      </p:pic>
      <p:pic>
        <p:nvPicPr>
          <p:cNvPr id="20" name="图片 19" descr="截屏2022-01-10 下午8.35.26"/>
          <p:cNvPicPr>
            <a:picLocks noChangeAspect="1"/>
          </p:cNvPicPr>
          <p:nvPr/>
        </p:nvPicPr>
        <p:blipFill>
          <a:blip r:embed="rId2"/>
          <a:stretch>
            <a:fillRect/>
          </a:stretch>
        </p:blipFill>
        <p:spPr>
          <a:xfrm>
            <a:off x="7082790" y="1540510"/>
            <a:ext cx="2425700" cy="355600"/>
          </a:xfrm>
          <a:prstGeom prst="rect">
            <a:avLst/>
          </a:prstGeom>
        </p:spPr>
      </p:pic>
      <p:pic>
        <p:nvPicPr>
          <p:cNvPr id="21" name="图片 20" descr="截屏2022-01-10 下午8.37.09"/>
          <p:cNvPicPr>
            <a:picLocks noChangeAspect="1"/>
          </p:cNvPicPr>
          <p:nvPr/>
        </p:nvPicPr>
        <p:blipFill>
          <a:blip r:embed="rId3"/>
          <a:stretch>
            <a:fillRect/>
          </a:stretch>
        </p:blipFill>
        <p:spPr>
          <a:xfrm>
            <a:off x="10139045" y="1540510"/>
            <a:ext cx="1701800" cy="279400"/>
          </a:xfrm>
          <a:prstGeom prst="rect">
            <a:avLst/>
          </a:prstGeom>
        </p:spPr>
      </p:pic>
      <p:cxnSp>
        <p:nvCxnSpPr>
          <p:cNvPr id="22" name="直接箭头连接符 21"/>
          <p:cNvCxnSpPr/>
          <p:nvPr/>
        </p:nvCxnSpPr>
        <p:spPr>
          <a:xfrm>
            <a:off x="9551670" y="1718310"/>
            <a:ext cx="492760" cy="0"/>
          </a:xfrm>
          <a:prstGeom prst="straightConnector1">
            <a:avLst/>
          </a:prstGeom>
          <a:ln>
            <a:solidFill>
              <a:srgbClr val="FF0000"/>
            </a:solidFill>
            <a:tailEnd type="arrow" w="med" len="med"/>
          </a:ln>
        </p:spPr>
        <p:style>
          <a:lnRef idx="1">
            <a:schemeClr val="accent2"/>
          </a:lnRef>
          <a:fillRef idx="0">
            <a:schemeClr val="accent2"/>
          </a:fillRef>
          <a:effectRef idx="0">
            <a:schemeClr val="accent2"/>
          </a:effectRef>
          <a:fontRef idx="minor">
            <a:schemeClr val="tx1"/>
          </a:fontRef>
        </p:style>
      </p:cxnSp>
      <p:pic>
        <p:nvPicPr>
          <p:cNvPr id="28" name="图片 27" descr="截屏2022-01-10 下午8.37.53"/>
          <p:cNvPicPr>
            <a:picLocks noChangeAspect="1"/>
          </p:cNvPicPr>
          <p:nvPr/>
        </p:nvPicPr>
        <p:blipFill>
          <a:blip r:embed="rId4"/>
          <a:stretch>
            <a:fillRect/>
          </a:stretch>
        </p:blipFill>
        <p:spPr>
          <a:xfrm>
            <a:off x="7039610" y="2077720"/>
            <a:ext cx="596900" cy="317500"/>
          </a:xfrm>
          <a:prstGeom prst="rect">
            <a:avLst/>
          </a:prstGeom>
        </p:spPr>
      </p:pic>
      <p:pic>
        <p:nvPicPr>
          <p:cNvPr id="35" name="图片 34" descr="截屏2022-01-10 下午8.38.08"/>
          <p:cNvPicPr>
            <a:picLocks noChangeAspect="1"/>
          </p:cNvPicPr>
          <p:nvPr/>
        </p:nvPicPr>
        <p:blipFill>
          <a:blip r:embed="rId5"/>
          <a:stretch>
            <a:fillRect/>
          </a:stretch>
        </p:blipFill>
        <p:spPr>
          <a:xfrm>
            <a:off x="7593330" y="2039620"/>
            <a:ext cx="2184400" cy="355600"/>
          </a:xfrm>
          <a:prstGeom prst="rect">
            <a:avLst/>
          </a:prstGeom>
        </p:spPr>
      </p:pic>
      <p:pic>
        <p:nvPicPr>
          <p:cNvPr id="36" name="图片 35" descr="截屏2022-01-10 下午8.39.17"/>
          <p:cNvPicPr>
            <a:picLocks noChangeAspect="1"/>
          </p:cNvPicPr>
          <p:nvPr/>
        </p:nvPicPr>
        <p:blipFill>
          <a:blip r:embed="rId6"/>
          <a:stretch>
            <a:fillRect/>
          </a:stretch>
        </p:blipFill>
        <p:spPr>
          <a:xfrm>
            <a:off x="7082790" y="2966085"/>
            <a:ext cx="2235200" cy="342900"/>
          </a:xfrm>
          <a:prstGeom prst="rect">
            <a:avLst/>
          </a:prstGeom>
        </p:spPr>
      </p:pic>
      <p:cxnSp>
        <p:nvCxnSpPr>
          <p:cNvPr id="37" name="直接箭头连接符 36"/>
          <p:cNvCxnSpPr/>
          <p:nvPr/>
        </p:nvCxnSpPr>
        <p:spPr>
          <a:xfrm>
            <a:off x="9292590" y="3137535"/>
            <a:ext cx="492760" cy="0"/>
          </a:xfrm>
          <a:prstGeom prst="straightConnector1">
            <a:avLst/>
          </a:prstGeom>
          <a:ln>
            <a:solidFill>
              <a:srgbClr val="FF0000"/>
            </a:solidFill>
            <a:tailEnd type="arrow" w="med" len="med"/>
          </a:ln>
        </p:spPr>
        <p:style>
          <a:lnRef idx="1">
            <a:schemeClr val="accent2"/>
          </a:lnRef>
          <a:fillRef idx="0">
            <a:schemeClr val="accent2"/>
          </a:fillRef>
          <a:effectRef idx="0">
            <a:schemeClr val="accent2"/>
          </a:effectRef>
          <a:fontRef idx="minor">
            <a:schemeClr val="tx1"/>
          </a:fontRef>
        </p:style>
      </p:cxnSp>
      <p:pic>
        <p:nvPicPr>
          <p:cNvPr id="38" name="图片 37" descr="截屏2022-01-10 下午8.39.56"/>
          <p:cNvPicPr>
            <a:picLocks noChangeAspect="1"/>
          </p:cNvPicPr>
          <p:nvPr/>
        </p:nvPicPr>
        <p:blipFill>
          <a:blip r:embed="rId7"/>
          <a:stretch>
            <a:fillRect/>
          </a:stretch>
        </p:blipFill>
        <p:spPr>
          <a:xfrm>
            <a:off x="10015855" y="2982595"/>
            <a:ext cx="1701800" cy="304800"/>
          </a:xfrm>
          <a:prstGeom prst="rect">
            <a:avLst/>
          </a:prstGeom>
        </p:spPr>
      </p:pic>
      <p:pic>
        <p:nvPicPr>
          <p:cNvPr id="39" name="图片 38" descr="截屏2022-01-10 下午8.40.05"/>
          <p:cNvPicPr>
            <a:picLocks noChangeAspect="1"/>
          </p:cNvPicPr>
          <p:nvPr/>
        </p:nvPicPr>
        <p:blipFill>
          <a:blip r:embed="rId8"/>
          <a:stretch>
            <a:fillRect/>
          </a:stretch>
        </p:blipFill>
        <p:spPr>
          <a:xfrm>
            <a:off x="9853930" y="3029585"/>
            <a:ext cx="190500" cy="215900"/>
          </a:xfrm>
          <a:prstGeom prst="rect">
            <a:avLst/>
          </a:prstGeom>
        </p:spPr>
      </p:pic>
      <p:pic>
        <p:nvPicPr>
          <p:cNvPr id="40" name="图片 39" descr="截屏2022-01-10 下午8.40.48"/>
          <p:cNvPicPr>
            <a:picLocks noChangeAspect="1"/>
          </p:cNvPicPr>
          <p:nvPr/>
        </p:nvPicPr>
        <p:blipFill>
          <a:blip r:embed="rId9"/>
          <a:stretch>
            <a:fillRect/>
          </a:stretch>
        </p:blipFill>
        <p:spPr>
          <a:xfrm>
            <a:off x="7039610" y="3600450"/>
            <a:ext cx="2971165" cy="381000"/>
          </a:xfrm>
          <a:prstGeom prst="rect">
            <a:avLst/>
          </a:prstGeom>
        </p:spPr>
      </p:pic>
      <p:pic>
        <p:nvPicPr>
          <p:cNvPr id="41" name="图片 40" descr="截屏2022-01-10 下午8.41.20"/>
          <p:cNvPicPr>
            <a:picLocks noChangeAspect="1"/>
          </p:cNvPicPr>
          <p:nvPr/>
        </p:nvPicPr>
        <p:blipFill>
          <a:blip r:embed="rId10"/>
          <a:stretch>
            <a:fillRect/>
          </a:stretch>
        </p:blipFill>
        <p:spPr>
          <a:xfrm>
            <a:off x="7039610" y="4450080"/>
            <a:ext cx="3974465" cy="622300"/>
          </a:xfrm>
          <a:prstGeom prst="rect">
            <a:avLst/>
          </a:prstGeom>
        </p:spPr>
      </p:pic>
      <p:pic>
        <p:nvPicPr>
          <p:cNvPr id="42" name="图片 41" descr="截屏2022-01-10 下午8.41.37"/>
          <p:cNvPicPr>
            <a:picLocks noChangeAspect="1"/>
          </p:cNvPicPr>
          <p:nvPr/>
        </p:nvPicPr>
        <p:blipFill>
          <a:blip r:embed="rId11"/>
          <a:stretch>
            <a:fillRect/>
          </a:stretch>
        </p:blipFill>
        <p:spPr>
          <a:xfrm>
            <a:off x="7028815" y="5402580"/>
            <a:ext cx="774700" cy="431800"/>
          </a:xfrm>
          <a:prstGeom prst="rect">
            <a:avLst/>
          </a:prstGeom>
        </p:spPr>
      </p:pic>
      <p:pic>
        <p:nvPicPr>
          <p:cNvPr id="43" name="图片 42" descr="截屏2022-01-10 下午8.42.21"/>
          <p:cNvPicPr>
            <a:picLocks noChangeAspect="1"/>
          </p:cNvPicPr>
          <p:nvPr/>
        </p:nvPicPr>
        <p:blipFill>
          <a:blip r:embed="rId12"/>
          <a:stretch>
            <a:fillRect/>
          </a:stretch>
        </p:blipFill>
        <p:spPr>
          <a:xfrm>
            <a:off x="7669530" y="5402580"/>
            <a:ext cx="1968500" cy="546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Pre-trial Claim Encoder</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descr="截屏2022-01-10 下午8.43.49"/>
          <p:cNvPicPr>
            <a:picLocks noChangeAspect="1"/>
          </p:cNvPicPr>
          <p:nvPr/>
        </p:nvPicPr>
        <p:blipFill>
          <a:blip r:embed="rId1"/>
          <a:stretch>
            <a:fillRect/>
          </a:stretch>
        </p:blipFill>
        <p:spPr>
          <a:xfrm>
            <a:off x="0" y="1266825"/>
            <a:ext cx="4656455" cy="2021840"/>
          </a:xfrm>
          <a:prstGeom prst="rect">
            <a:avLst/>
          </a:prstGeom>
        </p:spPr>
      </p:pic>
      <p:sp>
        <p:nvSpPr>
          <p:cNvPr id="4" name="圆角矩形 3"/>
          <p:cNvSpPr/>
          <p:nvPr/>
        </p:nvSpPr>
        <p:spPr>
          <a:xfrm>
            <a:off x="2580005" y="2685415"/>
            <a:ext cx="1836420" cy="60325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5" name="直接箭头连接符 4"/>
          <p:cNvCxnSpPr>
            <a:stCxn id="4" idx="2"/>
          </p:cNvCxnSpPr>
          <p:nvPr/>
        </p:nvCxnSpPr>
        <p:spPr>
          <a:xfrm>
            <a:off x="3498215" y="3288665"/>
            <a:ext cx="0" cy="8070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图片 2" descr="截屏2022-01-10 下午8.55.47"/>
          <p:cNvPicPr>
            <a:picLocks noChangeAspect="1"/>
          </p:cNvPicPr>
          <p:nvPr/>
        </p:nvPicPr>
        <p:blipFill>
          <a:blip r:embed="rId2"/>
          <a:stretch>
            <a:fillRect/>
          </a:stretch>
        </p:blipFill>
        <p:spPr>
          <a:xfrm>
            <a:off x="507365" y="4472305"/>
            <a:ext cx="4876165" cy="1651000"/>
          </a:xfrm>
          <a:prstGeom prst="rect">
            <a:avLst/>
          </a:prstGeom>
        </p:spPr>
      </p:pic>
      <p:pic>
        <p:nvPicPr>
          <p:cNvPr id="9" name="图片 8" descr="截屏2022-01-10 下午8.56.58"/>
          <p:cNvPicPr>
            <a:picLocks noChangeAspect="1"/>
          </p:cNvPicPr>
          <p:nvPr/>
        </p:nvPicPr>
        <p:blipFill>
          <a:blip r:embed="rId3"/>
          <a:stretch>
            <a:fillRect/>
          </a:stretch>
        </p:blipFill>
        <p:spPr>
          <a:xfrm>
            <a:off x="5314315" y="2325370"/>
            <a:ext cx="6946265" cy="2527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Debate  Utterance  Encoder</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descr="截屏2022-01-10 下午8.43.49"/>
          <p:cNvPicPr>
            <a:picLocks noChangeAspect="1"/>
          </p:cNvPicPr>
          <p:nvPr/>
        </p:nvPicPr>
        <p:blipFill>
          <a:blip r:embed="rId1"/>
          <a:stretch>
            <a:fillRect/>
          </a:stretch>
        </p:blipFill>
        <p:spPr>
          <a:xfrm>
            <a:off x="0" y="1316355"/>
            <a:ext cx="4656455" cy="2021840"/>
          </a:xfrm>
          <a:prstGeom prst="rect">
            <a:avLst/>
          </a:prstGeom>
        </p:spPr>
      </p:pic>
      <p:sp>
        <p:nvSpPr>
          <p:cNvPr id="4" name="圆角矩形 3"/>
          <p:cNvSpPr/>
          <p:nvPr/>
        </p:nvSpPr>
        <p:spPr>
          <a:xfrm>
            <a:off x="28575" y="2362200"/>
            <a:ext cx="2543175" cy="992505"/>
          </a:xfrm>
          <a:prstGeom prst="roundRect">
            <a:avLst/>
          </a:prstGeom>
          <a:noFill/>
          <a:ln w="190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8" name="图片 7" descr="截屏2022-01-10 下午8.53.13"/>
          <p:cNvPicPr>
            <a:picLocks noChangeAspect="1"/>
          </p:cNvPicPr>
          <p:nvPr/>
        </p:nvPicPr>
        <p:blipFill>
          <a:blip r:embed="rId2"/>
          <a:srcRect t="4012"/>
          <a:stretch>
            <a:fillRect/>
          </a:stretch>
        </p:blipFill>
        <p:spPr>
          <a:xfrm>
            <a:off x="0" y="3862070"/>
            <a:ext cx="6551295" cy="2605405"/>
          </a:xfrm>
          <a:prstGeom prst="rect">
            <a:avLst/>
          </a:prstGeom>
        </p:spPr>
      </p:pic>
      <p:cxnSp>
        <p:nvCxnSpPr>
          <p:cNvPr id="10" name="直接箭头连接符 9"/>
          <p:cNvCxnSpPr>
            <a:stCxn id="4" idx="2"/>
            <a:endCxn id="8" idx="0"/>
          </p:cNvCxnSpPr>
          <p:nvPr/>
        </p:nvCxnSpPr>
        <p:spPr>
          <a:xfrm>
            <a:off x="1300480" y="3354705"/>
            <a:ext cx="1975485" cy="5073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图片 10" descr="截屏2022-01-10 下午9.02.05"/>
          <p:cNvPicPr>
            <a:picLocks noChangeAspect="1"/>
          </p:cNvPicPr>
          <p:nvPr/>
        </p:nvPicPr>
        <p:blipFill>
          <a:blip r:embed="rId3"/>
          <a:stretch>
            <a:fillRect/>
          </a:stretch>
        </p:blipFill>
        <p:spPr>
          <a:xfrm>
            <a:off x="7031990" y="1552575"/>
            <a:ext cx="2818765" cy="622300"/>
          </a:xfrm>
          <a:prstGeom prst="rect">
            <a:avLst/>
          </a:prstGeom>
        </p:spPr>
      </p:pic>
      <p:pic>
        <p:nvPicPr>
          <p:cNvPr id="12" name="图片 11" descr="截屏2022-01-10 下午9.02.24"/>
          <p:cNvPicPr>
            <a:picLocks noChangeAspect="1"/>
          </p:cNvPicPr>
          <p:nvPr/>
        </p:nvPicPr>
        <p:blipFill>
          <a:blip r:embed="rId4"/>
          <a:stretch>
            <a:fillRect/>
          </a:stretch>
        </p:blipFill>
        <p:spPr>
          <a:xfrm>
            <a:off x="10274300" y="1679575"/>
            <a:ext cx="1079500" cy="368300"/>
          </a:xfrm>
          <a:prstGeom prst="rect">
            <a:avLst/>
          </a:prstGeom>
        </p:spPr>
      </p:pic>
      <p:pic>
        <p:nvPicPr>
          <p:cNvPr id="13" name="图片 12" descr="截屏2022-01-10 下午9.02.54"/>
          <p:cNvPicPr>
            <a:picLocks noChangeAspect="1"/>
          </p:cNvPicPr>
          <p:nvPr/>
        </p:nvPicPr>
        <p:blipFill>
          <a:blip r:embed="rId5"/>
          <a:stretch>
            <a:fillRect/>
          </a:stretch>
        </p:blipFill>
        <p:spPr>
          <a:xfrm>
            <a:off x="7339330" y="2362200"/>
            <a:ext cx="774700" cy="330200"/>
          </a:xfrm>
          <a:prstGeom prst="rect">
            <a:avLst/>
          </a:prstGeom>
        </p:spPr>
      </p:pic>
      <p:pic>
        <p:nvPicPr>
          <p:cNvPr id="14" name="图片 13" descr="截屏2022-01-10 下午9.03.11"/>
          <p:cNvPicPr>
            <a:picLocks noChangeAspect="1"/>
          </p:cNvPicPr>
          <p:nvPr/>
        </p:nvPicPr>
        <p:blipFill>
          <a:blip r:embed="rId6"/>
          <a:stretch>
            <a:fillRect/>
          </a:stretch>
        </p:blipFill>
        <p:spPr>
          <a:xfrm>
            <a:off x="8662670" y="2362200"/>
            <a:ext cx="939800" cy="419100"/>
          </a:xfrm>
          <a:prstGeom prst="rect">
            <a:avLst/>
          </a:prstGeom>
        </p:spPr>
      </p:pic>
      <p:pic>
        <p:nvPicPr>
          <p:cNvPr id="15" name="图片 14" descr="截屏2022-01-10 下午9.03.33"/>
          <p:cNvPicPr>
            <a:picLocks noChangeAspect="1"/>
          </p:cNvPicPr>
          <p:nvPr/>
        </p:nvPicPr>
        <p:blipFill>
          <a:blip r:embed="rId7"/>
          <a:stretch>
            <a:fillRect/>
          </a:stretch>
        </p:blipFill>
        <p:spPr>
          <a:xfrm>
            <a:off x="6849745" y="2797810"/>
            <a:ext cx="5193665" cy="469900"/>
          </a:xfrm>
          <a:prstGeom prst="rect">
            <a:avLst/>
          </a:prstGeom>
        </p:spPr>
      </p:pic>
      <p:pic>
        <p:nvPicPr>
          <p:cNvPr id="16" name="图片 15" descr="截屏2022-01-10 下午9.04.40"/>
          <p:cNvPicPr>
            <a:picLocks noChangeAspect="1"/>
          </p:cNvPicPr>
          <p:nvPr/>
        </p:nvPicPr>
        <p:blipFill>
          <a:blip r:embed="rId8"/>
          <a:srcRect t="-673" r="19175"/>
          <a:stretch>
            <a:fillRect/>
          </a:stretch>
        </p:blipFill>
        <p:spPr>
          <a:xfrm>
            <a:off x="6551295" y="3284220"/>
            <a:ext cx="5213985" cy="664845"/>
          </a:xfrm>
          <a:prstGeom prst="rect">
            <a:avLst/>
          </a:prstGeom>
        </p:spPr>
      </p:pic>
      <p:pic>
        <p:nvPicPr>
          <p:cNvPr id="17" name="图片 16" descr="截屏2022-01-10 下午9.05.23"/>
          <p:cNvPicPr>
            <a:picLocks noChangeAspect="1"/>
          </p:cNvPicPr>
          <p:nvPr/>
        </p:nvPicPr>
        <p:blipFill>
          <a:blip r:embed="rId9"/>
          <a:stretch>
            <a:fillRect/>
          </a:stretch>
        </p:blipFill>
        <p:spPr>
          <a:xfrm>
            <a:off x="11760200" y="3519170"/>
            <a:ext cx="431800" cy="342900"/>
          </a:xfrm>
          <a:prstGeom prst="rect">
            <a:avLst/>
          </a:prstGeom>
        </p:spPr>
      </p:pic>
      <p:pic>
        <p:nvPicPr>
          <p:cNvPr id="18" name="图片 17" descr="截屏2022-01-10 下午9.06.30"/>
          <p:cNvPicPr>
            <a:picLocks noChangeAspect="1"/>
          </p:cNvPicPr>
          <p:nvPr/>
        </p:nvPicPr>
        <p:blipFill>
          <a:blip r:embed="rId10"/>
          <a:stretch>
            <a:fillRect/>
          </a:stretch>
        </p:blipFill>
        <p:spPr>
          <a:xfrm>
            <a:off x="7180580" y="3956685"/>
            <a:ext cx="2945765" cy="1854200"/>
          </a:xfrm>
          <a:prstGeom prst="rect">
            <a:avLst/>
          </a:prstGeom>
        </p:spPr>
      </p:pic>
      <p:pic>
        <p:nvPicPr>
          <p:cNvPr id="19" name="图片 18" descr="截屏2022-01-10 下午9.06.49"/>
          <p:cNvPicPr>
            <a:picLocks noChangeAspect="1"/>
          </p:cNvPicPr>
          <p:nvPr/>
        </p:nvPicPr>
        <p:blipFill>
          <a:blip r:embed="rId11"/>
          <a:stretch>
            <a:fillRect/>
          </a:stretch>
        </p:blipFill>
        <p:spPr>
          <a:xfrm>
            <a:off x="11160760" y="4680585"/>
            <a:ext cx="444500" cy="406400"/>
          </a:xfrm>
          <a:prstGeom prst="rect">
            <a:avLst/>
          </a:prstGeom>
        </p:spPr>
      </p:pic>
      <p:pic>
        <p:nvPicPr>
          <p:cNvPr id="20" name="图片 19" descr="截屏2022-01-10 下午9.08.41"/>
          <p:cNvPicPr>
            <a:picLocks noChangeAspect="1"/>
          </p:cNvPicPr>
          <p:nvPr/>
        </p:nvPicPr>
        <p:blipFill>
          <a:blip r:embed="rId12"/>
          <a:stretch>
            <a:fillRect/>
          </a:stretch>
        </p:blipFill>
        <p:spPr>
          <a:xfrm>
            <a:off x="6551295" y="5916930"/>
            <a:ext cx="5066665" cy="635000"/>
          </a:xfrm>
          <a:prstGeom prst="rect">
            <a:avLst/>
          </a:prstGeom>
        </p:spPr>
      </p:pic>
      <p:pic>
        <p:nvPicPr>
          <p:cNvPr id="21" name="图片 20" descr="截屏2022-01-10 下午9.08.57"/>
          <p:cNvPicPr>
            <a:picLocks noChangeAspect="1"/>
          </p:cNvPicPr>
          <p:nvPr/>
        </p:nvPicPr>
        <p:blipFill>
          <a:blip r:embed="rId13"/>
          <a:stretch>
            <a:fillRect/>
          </a:stretch>
        </p:blipFill>
        <p:spPr>
          <a:xfrm>
            <a:off x="11638915" y="6086475"/>
            <a:ext cx="406400" cy="381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2313</Words>
  <Application>WPS 演示</Application>
  <PresentationFormat>宽屏</PresentationFormat>
  <Paragraphs>91</Paragraphs>
  <Slides>19</Slides>
  <Notes>7</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19</vt:i4>
      </vt:variant>
    </vt:vector>
  </HeadingPairs>
  <TitlesOfParts>
    <vt:vector size="43"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Times New Roman Regular</vt:lpstr>
      <vt:lpstr>汉仪楷体KW</vt:lpstr>
      <vt:lpstr>等线</vt:lpstr>
      <vt:lpstr>汉仪中等线KW</vt:lpstr>
      <vt:lpstr>微软雅黑</vt:lpstr>
      <vt:lpstr>汉仪旗黑</vt:lpstr>
      <vt:lpstr>宋体</vt:lpstr>
      <vt:lpstr>Arial Unicode MS</vt:lpstr>
      <vt:lpstr>BatangChe</vt:lpstr>
      <vt:lpstr>STIXGeneral</vt:lpstr>
      <vt:lpstr>Office 主题​​</vt:lpstr>
      <vt:lpstr>PowerPoint 演示文稿</vt:lpstr>
      <vt:lpstr>PowerPoint 演示文稿</vt:lpstr>
      <vt:lpstr>Introduction</vt:lpstr>
      <vt:lpstr>Introduction</vt:lpstr>
      <vt:lpstr>Introduction</vt:lpstr>
      <vt:lpstr>Approach</vt:lpstr>
      <vt:lpstr>Approach</vt:lpstr>
      <vt:lpstr>Approach</vt:lpstr>
      <vt:lpstr>Approach</vt:lpstr>
      <vt:lpstr>Approach</vt:lpstr>
      <vt:lpstr>Approach</vt:lpstr>
      <vt:lpstr>Approach</vt:lpstr>
      <vt:lpstr>Experiments </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1600</cp:revision>
  <dcterms:created xsi:type="dcterms:W3CDTF">2022-01-15T12:26:20Z</dcterms:created>
  <dcterms:modified xsi:type="dcterms:W3CDTF">2022-01-15T12:26:20Z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2052-3.9.6.6441</vt:lpwstr>
  </property>
</Properties>
</file>